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Default ContentType="image/vnd.ms-photo" Extension="wdp"/>
  <Override ContentType="application/vnd.openxmlformats-officedocument.presentationml.commentAuthors+xml" PartName="/ppt/commentAuthors.xml"/>
  <Override ContentType="application/vnd.openxmlformats-officedocument.presentationml.slideLayout+xml" PartName="/ppt/slideLayouts/slideLayout10.xml"/>
  <Override ContentType="application/vnd.openxmlformats-officedocument.presentationml.comments+xml" PartName="/ppt/comments/comment1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a Karmazina" initials="VK" lastIdx="1" clrIdx="0">
    <p:extLst>
      <p:ext uri="{19B8F6BF-5375-455C-9EA6-DF929625EA0E}">
        <p15:presenceInfo xmlns="" xmlns:p15="http://schemas.microsoft.com/office/powerpoint/2012/main" userId="Vita Karmaz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8000"/>
    <a:srgbClr val="009900"/>
    <a:srgbClr val="0000FF"/>
    <a:srgbClr val="76B333"/>
    <a:srgbClr val="E8F5D9"/>
    <a:srgbClr val="E7E4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78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2T15:35:36.271" idx="1">
    <p:pos x="10977" y="3395"/>
    <p:text/>
    <p:extLst>
      <p:ext uri="{C676402C-5697-4E1C-873F-D02D1690AC5C}">
        <p15:threadingInfo xmlns=""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955698-DDF1-4650-A811-CF7FA6E25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96BE0DD-A767-4DE7-B284-89B9F1630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BDEC1D-9F10-451B-8EFA-8B84965C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D2BF-7EF0-4E30-8043-4ED3DB42E97A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3BDC81-F35B-4466-98AE-5281DFC9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0E75412-B3BD-4A99-909A-C8395165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B558-2202-43E3-8DC8-0CD1BD4DB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761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9B64D6-75CC-4810-BAF3-B7A7C794F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CC720C8-8E2E-48AC-96B8-B15321712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766CC7-994A-4C11-A782-4AE537A99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D2BF-7EF0-4E30-8043-4ED3DB42E97A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BFF3149-8DDA-4C4C-9B92-273D0EB6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DB88DF4-9615-4187-A928-92AC1101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B558-2202-43E3-8DC8-0CD1BD4DB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674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DB688DD-A589-4E60-8BDF-588F922677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41D4273-AFDE-4BEA-B3F7-4C7519E3F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ACD05D-3838-4269-9FCD-B185AC1C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D2BF-7EF0-4E30-8043-4ED3DB42E97A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C21412-3D19-4C0E-A0E9-F8C53306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E37764-E4FB-4703-9F8A-DB83BDD5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B558-2202-43E3-8DC8-0CD1BD4DB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769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D3F264-C27D-4B01-B637-EA6FAD90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F87B526-D24A-4DFF-B249-1CB28EFA3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D4E7C0-55F4-4BE0-8819-FA31FF41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D2BF-7EF0-4E30-8043-4ED3DB42E97A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06E240-B058-4C00-B3ED-F373A180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C90C36-EDCC-4181-A39C-B46FD9BD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B558-2202-43E3-8DC8-0CD1BD4DB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946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46F4DD-5946-4E8A-85D6-97D04148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6760B2E-EC41-48BF-8536-0101AA78E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47CDFF2-2D77-4D8A-9C4C-905CBB1E6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D2BF-7EF0-4E30-8043-4ED3DB42E97A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2D5BF39-FEA4-477A-85B2-B40DBFB0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8A5244-AD86-4594-AD67-4B33FE0D4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B558-2202-43E3-8DC8-0CD1BD4DB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034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F865A5-2314-45E7-9DA9-CF1B6D8E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66339D-58FF-4253-AF7A-DD360D42A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5319EE8-2F33-445B-BBA7-C6178976B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C72E229-FD42-4591-9E66-89237812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D2BF-7EF0-4E30-8043-4ED3DB42E97A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2F915F5-676A-49C7-B841-EC4CD6398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0CACA2E-BB74-427E-BCBF-FA041CF7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B558-2202-43E3-8DC8-0CD1BD4DB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154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10B4A5-36CB-4489-A609-50E59C95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BB88C9-3F7B-45E5-AD56-EFAE41BAB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5D47E2F-A9BA-41BB-AC5E-3DD01EA44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6C6D9C-29B6-430A-913A-91579B4BA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22571B8-2FD5-4CCE-8F8B-1F127DC26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E5D6692-2E6B-4F02-A517-B25A74244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D2BF-7EF0-4E30-8043-4ED3DB42E97A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6098B76-419B-405C-8DD2-C258C225E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6E96E21-C528-4F2C-BA8B-7D5934A7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B558-2202-43E3-8DC8-0CD1BD4DB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800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311E6-92B9-41F2-944C-16EAA54D2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349370C-3E4B-48CC-ADC5-422E62AC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D2BF-7EF0-4E30-8043-4ED3DB42E97A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D9F1C1A-C3C7-4397-BBFF-3E34FCC9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0262FBA-41AB-40C8-85AE-98FF374D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B558-2202-43E3-8DC8-0CD1BD4DB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712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ADBDCC0-035E-4D13-BE34-305E2693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D2BF-7EF0-4E30-8043-4ED3DB42E97A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A39638F-5D8B-47AF-829F-213A2A79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355F8A7-1443-4B7F-AC8D-401D7053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B558-2202-43E3-8DC8-0CD1BD4DB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858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37C38A-A414-409C-9EDB-5C54030B1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F7ECA6-52EC-4258-B95D-0D7E278AE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77A3261-9199-48AC-BA08-179B5722F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7FBDC1A-651A-473F-9724-45C79FCC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D2BF-7EF0-4E30-8043-4ED3DB42E97A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9B7ADA6-B09C-46F8-99CC-BF0130CF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45F812D-4937-418F-B2B5-00633DAD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B558-2202-43E3-8DC8-0CD1BD4DB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403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9934A2-4E51-42E5-A2F2-6B07BAC2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1080F5E-C257-41D0-AA2C-374E4C2C9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AE9F0D9-C84D-4E4D-B6F6-41CD4575B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7AE4B77-BAD0-43E7-8A25-CD7284DF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D2BF-7EF0-4E30-8043-4ED3DB42E97A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A157CE8-BB08-41B0-B066-040509DE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941EBF5-74C4-45E6-89E5-1BD05F43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B558-2202-43E3-8DC8-0CD1BD4DB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592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06B7B4-55FC-4D75-849C-E9CDB7DC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3789061-BA7C-4628-905D-31603CB2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C20B3DD-C38F-4F83-A77E-3AC0C6171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4D2BF-7EF0-4E30-8043-4ED3DB42E97A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87AA43-EEB6-418B-B28D-788C0779C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2489A47-EA54-4F6F-8B89-3E16E34F3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B558-2202-43E3-8DC8-0CD1BD4DB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678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8" Target="../media/image43.png" Type="http://schemas.openxmlformats.org/officeDocument/2006/relationships/image"/><Relationship Id="rId3" Target="../media/image38.jpeg" Type="http://schemas.openxmlformats.org/officeDocument/2006/relationships/image"/><Relationship Id="rId7" Target="../media/image42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1.jpeg" Type="http://schemas.openxmlformats.org/officeDocument/2006/relationships/image"/><Relationship Id="rId5" Target="../media/image40.jpeg" Type="http://schemas.openxmlformats.org/officeDocument/2006/relationships/image"/><Relationship Id="rId10" Target="../media/image45.jpeg" Type="http://schemas.openxmlformats.org/officeDocument/2006/relationships/image"/><Relationship Id="rId4" Target="../media/image39.jpeg" Type="http://schemas.openxmlformats.org/officeDocument/2006/relationships/image"/><Relationship Id="rId9" Target="../media/image44.pn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4" Target="../comments/comment1.xml" Type="http://schemas.openxmlformats.org/officeDocument/2006/relationships/comments"/></Relationships>
</file>

<file path=ppt/slides/_rels/slide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.jpeg" Type="http://schemas.openxmlformats.org/officeDocument/2006/relationships/image"/><Relationship Id="rId5" Target="../media/image5.jpeg" Type="http://schemas.openxmlformats.org/officeDocument/2006/relationships/image"/><Relationship Id="rId4" Target="../media/hdphoto1.wdp" Type="http://schemas.microsoft.com/office/2007/relationships/hdphoto"/></Relationships>
</file>

<file path=ppt/slides/_rels/slide4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7" Target="../media/image1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2.jpeg" Type="http://schemas.openxmlformats.org/officeDocument/2006/relationships/image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8" Target="../media/hdphoto3.wdp" Type="http://schemas.microsoft.com/office/2007/relationships/hdphoto"/><Relationship Id="rId3" Target="../media/image14.jpeg" Type="http://schemas.openxmlformats.org/officeDocument/2006/relationships/image"/><Relationship Id="rId7" Target="../media/image18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7.png" Type="http://schemas.openxmlformats.org/officeDocument/2006/relationships/image"/><Relationship Id="rId5" Target="../media/image16.pn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1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8" Target="../media/image27.jpeg" Type="http://schemas.openxmlformats.org/officeDocument/2006/relationships/image"/><Relationship Id="rId13" Target="../media/image32.png" Type="http://schemas.openxmlformats.org/officeDocument/2006/relationships/image"/><Relationship Id="rId18" Target="../media/image37.png" Type="http://schemas.openxmlformats.org/officeDocument/2006/relationships/image"/><Relationship Id="rId3" Target="../media/image22.png" Type="http://schemas.openxmlformats.org/officeDocument/2006/relationships/image"/><Relationship Id="rId7" Target="../media/image26.jpeg" Type="http://schemas.openxmlformats.org/officeDocument/2006/relationships/image"/><Relationship Id="rId12" Target="../media/image31.png" Type="http://schemas.openxmlformats.org/officeDocument/2006/relationships/image"/><Relationship Id="rId17" Target="../media/image36.png" Type="http://schemas.openxmlformats.org/officeDocument/2006/relationships/image"/><Relationship Id="rId2" Target="../media/image2.jpeg" Type="http://schemas.openxmlformats.org/officeDocument/2006/relationships/image"/><Relationship Id="rId16" Target="../media/image35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5.jpeg" Type="http://schemas.openxmlformats.org/officeDocument/2006/relationships/image"/><Relationship Id="rId11" Target="../media/image30.png" Type="http://schemas.openxmlformats.org/officeDocument/2006/relationships/image"/><Relationship Id="rId5" Target="../media/image24.png" Type="http://schemas.openxmlformats.org/officeDocument/2006/relationships/image"/><Relationship Id="rId15" Target="../media/image34.png" Type="http://schemas.openxmlformats.org/officeDocument/2006/relationships/image"/><Relationship Id="rId10" Target="../media/image29.png" Type="http://schemas.openxmlformats.org/officeDocument/2006/relationships/image"/><Relationship Id="rId4" Target="../media/image23.jpeg" Type="http://schemas.openxmlformats.org/officeDocument/2006/relationships/image"/><Relationship Id="rId9" Target="../media/image28.png" Type="http://schemas.openxmlformats.org/officeDocument/2006/relationships/image"/><Relationship Id="rId14" Target="../media/image33.pn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9A5A6C9-67F0-4AF5-AB68-7E24FA92D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CB6BB6-12BB-412D-B5A6-3EF6F875E559}"/>
              </a:ext>
            </a:extLst>
          </p:cNvPr>
          <p:cNvSpPr txBox="1"/>
          <p:nvPr/>
        </p:nvSpPr>
        <p:spPr>
          <a:xfrm>
            <a:off x="31630" y="1393209"/>
            <a:ext cx="121287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на </a:t>
            </a:r>
            <a:r>
              <a:rPr lang="uk-UA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тему:</a:t>
            </a:r>
            <a:endParaRPr lang="uk-UA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«Природа – джерело доброти» </a:t>
            </a:r>
          </a:p>
          <a:p>
            <a:pPr algn="ctr"/>
            <a:r>
              <a:rPr lang="uk-UA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працюємо за </a:t>
            </a:r>
            <a:r>
              <a:rPr lang="uk-UA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В.О.Сухомлинським</a:t>
            </a:r>
            <a:r>
              <a:rPr lang="uk-UA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вихователь</a:t>
            </a:r>
          </a:p>
          <a:p>
            <a:pPr algn="ctr"/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ДНЗ № 48 «Журавочка»</a:t>
            </a:r>
          </a:p>
          <a:p>
            <a:pPr algn="ctr"/>
            <a:r>
              <a:rPr lang="uk-UA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Караваєва Т.А.</a:t>
            </a:r>
            <a:endParaRPr lang="uk-U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509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E72773A-38C9-4964-AA9F-5EFB26734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11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8A00D0E-0424-433D-AB0B-62C57763DB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4732" y="4084607"/>
            <a:ext cx="1846054" cy="250166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3E36D80-466B-4572-815A-81F21B285A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4732" y="1457864"/>
            <a:ext cx="1846054" cy="250166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E5CBD5A-6099-468E-BFCB-905A4816A2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74" t="13683" r="1408" b="15313"/>
          <a:stretch/>
        </p:blipFill>
        <p:spPr>
          <a:xfrm>
            <a:off x="3641785" y="172529"/>
            <a:ext cx="4908430" cy="33815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A734746-B8F4-4CDE-B0E6-47D8793315B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76428" y="4084607"/>
            <a:ext cx="1801479" cy="250166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8500542-7334-4DB8-A4C8-716CB98F3F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023" t="31825" r="30209" b="6037"/>
          <a:stretch/>
        </p:blipFill>
        <p:spPr>
          <a:xfrm>
            <a:off x="9076429" y="1457865"/>
            <a:ext cx="1801480" cy="250166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3" name="Равнобедренный треугольник 12">
            <a:extLst>
              <a:ext uri="{FF2B5EF4-FFF2-40B4-BE49-F238E27FC236}">
                <a16:creationId xmlns="" xmlns:a16="http://schemas.microsoft.com/office/drawing/2014/main" id="{355D7087-DF23-42CF-A5B2-843B4B6C5F74}"/>
              </a:ext>
            </a:extLst>
          </p:cNvPr>
          <p:cNvSpPr/>
          <p:nvPr/>
        </p:nvSpPr>
        <p:spPr>
          <a:xfrm rot="15747393">
            <a:off x="4142181" y="2913284"/>
            <a:ext cx="295209" cy="1210678"/>
          </a:xfrm>
          <a:prstGeom prst="triangle">
            <a:avLst>
              <a:gd name="adj" fmla="val 72680"/>
            </a:avLst>
          </a:prstGeom>
          <a:solidFill>
            <a:srgbClr val="E8F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C8899E5-C76B-49B7-A090-A0DFFC4975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60520">
            <a:off x="7421772" y="3417157"/>
            <a:ext cx="1149434" cy="3054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53F964E-F409-4B53-AD25-6C5B76C82C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3557831" y="58501"/>
            <a:ext cx="1693555" cy="4510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B9E3CAF-E917-4BE8-9B3B-CE1C6897EE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2414">
            <a:off x="7319540" y="36170"/>
            <a:ext cx="1314681" cy="2376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5147419-9CD0-42BE-BA13-FDE8D0D764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3993" y="3191774"/>
            <a:ext cx="2569229" cy="339449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3E5DDC3-D751-4BE6-A328-5A68BD9F458F}"/>
              </a:ext>
            </a:extLst>
          </p:cNvPr>
          <p:cNvSpPr txBox="1"/>
          <p:nvPr/>
        </p:nvSpPr>
        <p:spPr>
          <a:xfrm>
            <a:off x="5217797" y="3251761"/>
            <a:ext cx="2031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Консультація для батьків</a:t>
            </a:r>
            <a:endParaRPr lang="ru-RU" sz="12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920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50A6FBB-FED4-4CE4-99E6-E9AB3CA2A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8E0850A-FA89-4E8B-B0B5-F6EEFF6F30AC}"/>
              </a:ext>
            </a:extLst>
          </p:cNvPr>
          <p:cNvSpPr/>
          <p:nvPr/>
        </p:nvSpPr>
        <p:spPr>
          <a:xfrm>
            <a:off x="146649" y="6719977"/>
            <a:ext cx="914400" cy="138023"/>
          </a:xfrm>
          <a:prstGeom prst="rect">
            <a:avLst/>
          </a:prstGeom>
          <a:solidFill>
            <a:srgbClr val="76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4C358A5-5B52-4218-93FB-DC1BCD87E0E6}"/>
              </a:ext>
            </a:extLst>
          </p:cNvPr>
          <p:cNvSpPr txBox="1"/>
          <p:nvPr/>
        </p:nvSpPr>
        <p:spPr>
          <a:xfrm>
            <a:off x="2355012" y="715842"/>
            <a:ext cx="791905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Висновок:</a:t>
            </a:r>
            <a:endParaRPr lang="uk-UA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Отже, використання спадщини В.О. Сухомлинського у формуванні екологічної свідомості дітей дошкільного віку сприяє вихованню підростаючого покоління у гармонійному співіснуванні з природою.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Головне в моїй роботі те, що кожна дитина розуміє, що природа і людина взаємопов’язані і, все, що завдає шкоди природі - завдає шкоди і людині.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Початкові екологічні знання стають регулятором поведінки дітей у природі. Вони допомагають передбачити можливі негативні наслідки нерозважливих вчинків, привчають дбайливо ставитися до довкілля.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Настане день, коли мої вихованці подорослішають. Можливо, у них з’явиться відчуття величезної радості від того, що вони - дорослі люди здатні подарувати найменшим доглянутий світ, квіткове місто, колись посаджені разом із мною деревця. У цьому дарунку – тепло їхніх сердець, відкритість душі, подяка до нас вихователів, які допомогли пізнати і любити навколишній світ, вчили зберігати екологію заради майбутніх поколінь. Впевнена, що в майбутньому мої вихованці, коли виростуть, будуть любити і оберігати все життя.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19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542175E-40C0-489F-9D16-9C0067F09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41719F8-D4B5-43DD-89FD-0E69E78C702A}"/>
              </a:ext>
            </a:extLst>
          </p:cNvPr>
          <p:cNvSpPr/>
          <p:nvPr/>
        </p:nvSpPr>
        <p:spPr>
          <a:xfrm>
            <a:off x="146649" y="6719977"/>
            <a:ext cx="914400" cy="138023"/>
          </a:xfrm>
          <a:prstGeom prst="rect">
            <a:avLst/>
          </a:prstGeom>
          <a:solidFill>
            <a:srgbClr val="76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294C39C-E6E0-4CBE-81E2-32F878582EDA}"/>
              </a:ext>
            </a:extLst>
          </p:cNvPr>
          <p:cNvSpPr txBox="1"/>
          <p:nvPr/>
        </p:nvSpPr>
        <p:spPr>
          <a:xfrm>
            <a:off x="4372153" y="130241"/>
            <a:ext cx="697877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Працюючи над вдосконаленням навчально-виховного процесу, поліпшенням розумового, морального, трудового, природничо-екологічного виховання дошкільників, зміцненням співдружності дитячого садка і сім’ї в своїй роботі  використовую спадщину В.О. Сухомлинського, його багатий досвід практичної діяльності.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Актуальною в наш час є проблема формування екологічної свідомості дітей. Нині вже нікого не доведеться переконувати в тому, що людство впритул зіткнулося з глобальною екологічною кризою. Чимало лиха навколишньому середовищу заподіяно людиною. Людина активно впливає на природу. Чому  перейнялася саме природничо-екологічним вихованням? А відповідь проста. Дитина приходить у дитячий садок. У неї ще не сформовані стійкі погляди, переконання, інтереси, тому  ставлю перед собою завдання – сформувати мислення, екологічну культуру, вчу дітей  з раннього віку жити за законами природи. І саме дитячий садок для цього має неабиякі можливості, бо саме з раннього віку в дитини закладаються: інтелект, мислення, природна допитливість, інтерес до всього оточуючого. </a:t>
            </a:r>
          </a:p>
          <a:p>
            <a:pPr indent="449580" algn="ctr">
              <a:spcAft>
                <a:spcPts val="0"/>
              </a:spcAft>
            </a:pPr>
            <a:r>
              <a:rPr lang="uk-UA" sz="1800" b="1" i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«Природа є основним фактором існування людини, вона і людство невіддільні одне від одного. Немає жодного сумніву в тому, що екологічне виховання треба починати з раннього віку</a:t>
            </a:r>
            <a:r>
              <a:rPr lang="uk-UA" sz="1800" b="1" i="1" dirty="0" smtClean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uk-UA" sz="1800" b="1" i="1" dirty="0" smtClean="0">
                <a:solidFill>
                  <a:srgbClr val="262626"/>
                </a:solidFill>
                <a:effectLst/>
                <a:latin typeface="Times New Roman" panose="02020603050405020304" pitchFamily="18" charset="0"/>
              </a:rPr>
              <a:t>                                                                                                                   </a:t>
            </a:r>
            <a:r>
              <a:rPr lang="uk-UA" sz="1800" b="1" i="1" dirty="0">
                <a:solidFill>
                  <a:srgbClr val="262626"/>
                </a:solidFill>
                <a:effectLst/>
                <a:latin typeface="Times New Roman" panose="02020603050405020304" pitchFamily="18" charset="0"/>
              </a:rPr>
              <a:t>В</a:t>
            </a:r>
            <a:r>
              <a:rPr lang="uk-UA" sz="1800" b="1" i="1" dirty="0" smtClean="0">
                <a:solidFill>
                  <a:srgbClr val="262626"/>
                </a:solidFill>
                <a:effectLst/>
                <a:latin typeface="Times New Roman" panose="02020603050405020304" pitchFamily="18" charset="0"/>
              </a:rPr>
              <a:t>. О. Сухомлинський</a:t>
            </a:r>
            <a:endParaRPr lang="ru-RU" b="1" i="1" dirty="0">
              <a:effectLst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0267868-3A58-4DE9-8FEC-686A863038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1" t="4781" r="3094" b="2012"/>
          <a:stretch/>
        </p:blipFill>
        <p:spPr>
          <a:xfrm>
            <a:off x="777815" y="1548441"/>
            <a:ext cx="3526766" cy="46194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101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2113B73-791A-4F6F-BD88-BDBEF0070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888C6C9-5DC9-45DE-B2D4-40E1A4C66688}"/>
              </a:ext>
            </a:extLst>
          </p:cNvPr>
          <p:cNvSpPr/>
          <p:nvPr/>
        </p:nvSpPr>
        <p:spPr>
          <a:xfrm>
            <a:off x="146649" y="6719977"/>
            <a:ext cx="914400" cy="138023"/>
          </a:xfrm>
          <a:prstGeom prst="rect">
            <a:avLst/>
          </a:prstGeom>
          <a:solidFill>
            <a:srgbClr val="76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D798FF-B9B7-4629-A8A9-B3852241D18D}"/>
              </a:ext>
            </a:extLst>
          </p:cNvPr>
          <p:cNvSpPr txBox="1"/>
          <p:nvPr/>
        </p:nvSpPr>
        <p:spPr>
          <a:xfrm>
            <a:off x="2087592" y="71527"/>
            <a:ext cx="933378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почуттів маленької дитини тісно пов'язаний з любов`ю до природи. І треба виховати її так, щоб милування природою стала для неї життєвою потребою, а відчуття відповідальності за цей чарівний, але беззахисний світ, стало життєвою необхідністю. Адже у спілкуванні з цим живим, тендітним світом природи і формуються гуманні і моральні якості маленької людини. Милуватися красою природи – це значить зробити її предметом особливої уваги, значить духовно з`єднатися з нею.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Хвилинка милування – спостереження при якому особлива увага звертається на 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-образну інформацію про природу на тлі постійного звернення дорослого не лише до інтелектуальної, а й до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-чуттєвої сфери дітей.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своїй роботі використовую хвилинки  милування природою з використанням творів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О. Сухомлинського.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E55213A-AFD8-490D-B074-E0B84372A9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87" y="3497800"/>
            <a:ext cx="2467152" cy="2964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6CCA31F-15F8-44D3-84D1-E93D2B5ED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18491"/>
          <a:stretch/>
        </p:blipFill>
        <p:spPr>
          <a:xfrm>
            <a:off x="5195753" y="3513232"/>
            <a:ext cx="2467153" cy="2964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ECA3D3D-1714-4A9C-B87F-A6ABB94078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00" y="3507503"/>
            <a:ext cx="2449902" cy="2945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2759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4A05590-92D2-4F0D-8AA3-6D8A80379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AE9310D-1D1F-4813-9DA6-CFC275DCE22D}"/>
              </a:ext>
            </a:extLst>
          </p:cNvPr>
          <p:cNvSpPr/>
          <p:nvPr/>
        </p:nvSpPr>
        <p:spPr>
          <a:xfrm>
            <a:off x="146649" y="6719977"/>
            <a:ext cx="914400" cy="138023"/>
          </a:xfrm>
          <a:prstGeom prst="rect">
            <a:avLst/>
          </a:prstGeom>
          <a:solidFill>
            <a:srgbClr val="76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AE6D6FC-BD00-4053-B603-0D4C563CEDF2}"/>
              </a:ext>
            </a:extLst>
          </p:cNvPr>
          <p:cNvSpPr txBox="1"/>
          <p:nvPr/>
        </p:nvSpPr>
        <p:spPr>
          <a:xfrm>
            <a:off x="2035834" y="123501"/>
            <a:ext cx="933378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Одним із найважливіших елементів виховання дітей  В. О. Сухомлинський називає природу. Він вважав, що саме в природному середовищі дитина відкриває для себе щось по-справжньому нове і цікаве. Світ природи допомагає пробудити у дитині певні уявлення, її фантазію, розвинути її мислення і увагу, породжувати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активність.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Саме природа допомагає дитині у розвитку її мови і для цього вчитель використовував так звані «подорожі» у світ природи. Василь Сухомлинський радив педагогам подорожувати разом з дітьми. Ці подорожі включали в себе спостереження за природою, природними явищами. Він організував різноманітні екскурсії: до лісу, річки, озера, пасіки, до села. </a:t>
            </a:r>
          </a:p>
          <a:p>
            <a:pPr algn="just"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Вивчаючи педагогічну спадщину В. О. Сухомлинського для себе усвідомила необхідність проведення екскурсій в природу. Безпосередній контакт з довкіллям - найкращий шлях здобуття знань та  виховання почуттів. Таке спілкування з природою примушує дитину думати, установлювати причинно-наслідкові зв'язки, здобувати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реалістично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-наукові знання.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uk-UA" dirty="0">
              <a:latin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1CAC5E3-1E3D-4306-AC78-6D05739EC8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390" r="9780"/>
          <a:stretch/>
        </p:blipFill>
        <p:spPr>
          <a:xfrm>
            <a:off x="6880406" y="3543357"/>
            <a:ext cx="3510951" cy="3071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91AFF34-D6E0-4936-AD09-811498F66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71" y="3555232"/>
            <a:ext cx="3105509" cy="3071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9893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50E4BFF-00D4-416B-B684-8BC55BFDB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78DBCA9-D599-4871-9E75-CDEF53DC199F}"/>
              </a:ext>
            </a:extLst>
          </p:cNvPr>
          <p:cNvSpPr/>
          <p:nvPr/>
        </p:nvSpPr>
        <p:spPr>
          <a:xfrm>
            <a:off x="146649" y="6719977"/>
            <a:ext cx="914400" cy="138023"/>
          </a:xfrm>
          <a:prstGeom prst="rect">
            <a:avLst/>
          </a:prstGeom>
          <a:solidFill>
            <a:srgbClr val="76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A08A44-BA4E-4CC2-A5CD-F06454FA779A}"/>
              </a:ext>
            </a:extLst>
          </p:cNvPr>
          <p:cNvSpPr txBox="1"/>
          <p:nvPr/>
        </p:nvSpPr>
        <p:spPr>
          <a:xfrm>
            <a:off x="2130724" y="208336"/>
            <a:ext cx="93079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Велике значення у формуванні екологічної свідомості дошкільників відіграє художнє слово. Так вважав і Василь Олександрович: «слово-це найтонший різець, здатний торкнутися до найніжнішої рисочки людського характеру...» Тому широко використовую художню літературу (вірші, казки, оповідання) і твори  Василя Олександровича, які допомагають у засвоєнні дітьми системи знань про природу, про існуючі в ній зв’язки і залежності, усвідомленню впливу діяльності людини на природу.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2BFE61E-1B98-4E17-95D8-DECF7151B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315" r="4158" b="15094"/>
          <a:stretch/>
        </p:blipFill>
        <p:spPr>
          <a:xfrm>
            <a:off x="3960962" y="2170998"/>
            <a:ext cx="4270075" cy="4218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B3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85A3097-7910-4179-9670-21C54246924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8895" y="1965418"/>
            <a:ext cx="1714949" cy="2314738"/>
          </a:xfrm>
          <a:prstGeom prst="rect">
            <a:avLst/>
          </a:prstGeom>
          <a:ln w="38100">
            <a:solidFill>
              <a:srgbClr val="76B333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E04A50E-BD08-4B21-8336-A243A0BD8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189" y="4334926"/>
            <a:ext cx="1714950" cy="2314738"/>
          </a:xfrm>
          <a:prstGeom prst="rect">
            <a:avLst/>
          </a:prstGeom>
          <a:ln w="38100">
            <a:solidFill>
              <a:srgbClr val="76B333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873D7E0-FE89-4E4B-BFAC-F77F0654B1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16" t="6284" r="5676" b="4359"/>
          <a:stretch/>
        </p:blipFill>
        <p:spPr>
          <a:xfrm>
            <a:off x="9538155" y="1962662"/>
            <a:ext cx="1714949" cy="2314738"/>
          </a:xfrm>
          <a:prstGeom prst="rect">
            <a:avLst/>
          </a:prstGeom>
          <a:ln w="38100">
            <a:solidFill>
              <a:srgbClr val="76B333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168CE52-49DF-4ECB-8F61-2E7BA5E2556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5861" y="4334926"/>
            <a:ext cx="1714949" cy="2314738"/>
          </a:xfrm>
          <a:prstGeom prst="rect">
            <a:avLst/>
          </a:prstGeom>
          <a:ln w="38100">
            <a:solidFill>
              <a:srgbClr val="76B333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8317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01A4504-3637-40FA-B80F-0CE49A04F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AA3741D-FA58-475B-85A5-093A2592D1C5}"/>
              </a:ext>
            </a:extLst>
          </p:cNvPr>
          <p:cNvSpPr/>
          <p:nvPr/>
        </p:nvSpPr>
        <p:spPr>
          <a:xfrm>
            <a:off x="146649" y="6719977"/>
            <a:ext cx="914400" cy="138023"/>
          </a:xfrm>
          <a:prstGeom prst="rect">
            <a:avLst/>
          </a:prstGeom>
          <a:solidFill>
            <a:srgbClr val="76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97BFCDA-DC0C-45F6-933B-01D484A85292}"/>
              </a:ext>
            </a:extLst>
          </p:cNvPr>
          <p:cNvSpPr txBox="1"/>
          <p:nvPr/>
        </p:nvSpPr>
        <p:spPr>
          <a:xfrm>
            <a:off x="2098375" y="162320"/>
            <a:ext cx="9305746" cy="3020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Всі діти люблять казки і  оповідання 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Сухомлинського .На своїх заняттях  вчу дітей  їх переказувати. Але чи всі твори  діти розуміють? На жаль, інколи  виходить так: цікаво, але незрозуміло. Якщо дитині читають часто, то поступово приходить розуміння, але цей процес можна прискорити і ця дія називається - моделювання. Використовуючи в своїй роботі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мнемотаблиці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переказу творів В. О. Сухомлинського розширюю не тільки словниковий запас, а й знання дітей про природу та  навколишній світ. У дитини з'являється бажання переказувати – маля  розуміє, що це зовсім не важко.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B8EB01A-4786-4184-BC6E-38D425EC4F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7642" y="2453100"/>
            <a:ext cx="2118857" cy="14590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9B0501A-EDD4-4BCC-995B-D9930B8514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0404" y="2453099"/>
            <a:ext cx="2118857" cy="14590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BA5E106-4663-4B60-B166-F66FDB906B3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0403" y="4963386"/>
            <a:ext cx="2118857" cy="14590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C499DB1-D406-4825-A04B-976B1746865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544" y="4905687"/>
            <a:ext cx="2133955" cy="14590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2258AAA-32F9-40EE-9A72-D82BC9316E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32" t="32704" r="10979" b="16100"/>
          <a:stretch/>
        </p:blipFill>
        <p:spPr>
          <a:xfrm>
            <a:off x="4097547" y="2553419"/>
            <a:ext cx="4254976" cy="395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1516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51F78E0-01D7-405D-877A-5D481A0AB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B62A581-ED29-48ED-8956-8F3877426FCD}"/>
              </a:ext>
            </a:extLst>
          </p:cNvPr>
          <p:cNvSpPr/>
          <p:nvPr/>
        </p:nvSpPr>
        <p:spPr>
          <a:xfrm>
            <a:off x="146649" y="6719977"/>
            <a:ext cx="914400" cy="138023"/>
          </a:xfrm>
          <a:prstGeom prst="rect">
            <a:avLst/>
          </a:prstGeom>
          <a:solidFill>
            <a:srgbClr val="76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F7F3212-6A41-4099-B756-31140DCA1CD2}"/>
              </a:ext>
            </a:extLst>
          </p:cNvPr>
          <p:cNvSpPr txBox="1"/>
          <p:nvPr/>
        </p:nvSpPr>
        <p:spPr>
          <a:xfrm>
            <a:off x="2094062" y="70313"/>
            <a:ext cx="93445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Під час прогулянок на свіжому повітрі  проводжу екологічні ігри та цікаві завдання. Проведення ігор в природних умовах має складності: діти легко відволікаються, переключають свою увагу на сторонні предмети, інших людей… Щоб цього уникнути, використовую наочний матеріал,  художнє слово (зокрема, твори В. О. Сухомлинського), ігрові моменти, ігрові дії.</a:t>
            </a: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«Гра – це величезне світле вікно, крізь яке в духовний світ дитини вливається живлючий потік уявлень, понять про навколишній світ. Гра – це іскра, що засвічує вогник допитливості»</a:t>
            </a: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В. Сухомлинський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303D23B-8C6C-42CC-B445-E8BD74920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16" y="2277208"/>
            <a:ext cx="3452335" cy="3023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84E7984-6327-4F75-8FAC-3BDC66A37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9" t="12308" b="19743"/>
          <a:stretch/>
        </p:blipFill>
        <p:spPr>
          <a:xfrm>
            <a:off x="8042033" y="3613638"/>
            <a:ext cx="3322703" cy="2953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1E735D9-AA0D-4B51-9286-E6F6FF2436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734" b="12251"/>
          <a:stretch/>
        </p:blipFill>
        <p:spPr>
          <a:xfrm>
            <a:off x="827266" y="3543300"/>
            <a:ext cx="3322703" cy="3023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2457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B4C096D-48F0-4514-A880-82F068981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66500A3-D384-4333-BE64-E85AE7E3BCD4}"/>
              </a:ext>
            </a:extLst>
          </p:cNvPr>
          <p:cNvSpPr/>
          <p:nvPr/>
        </p:nvSpPr>
        <p:spPr>
          <a:xfrm>
            <a:off x="146649" y="6719977"/>
            <a:ext cx="914400" cy="138023"/>
          </a:xfrm>
          <a:prstGeom prst="rect">
            <a:avLst/>
          </a:prstGeom>
          <a:solidFill>
            <a:srgbClr val="76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1C09432-FA99-486F-BEC7-7DD447C7771F}"/>
              </a:ext>
            </a:extLst>
          </p:cNvPr>
          <p:cNvSpPr txBox="1"/>
          <p:nvPr/>
        </p:nvSpPr>
        <p:spPr>
          <a:xfrm>
            <a:off x="2156604" y="113921"/>
            <a:ext cx="93337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Щоб викликати у дошкільнят позитивний емоційний відгук на природне оточення організовую заняття-драматизації за художніми творами В. О. Сухомлинського, що дає змогу дітям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послідовно висловлювати свої думки,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неординарно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мислити, фантазувати. Під час драматизації, використовуючи прийом екологічної емпатії, вчу своїх дітей співпереживати, співчувати.</a:t>
            </a:r>
          </a:p>
          <a:p>
            <a:pPr algn="just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C474B03-42FD-4655-B36F-831A85453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38" t="12367" r="46737" b="68231"/>
          <a:stretch/>
        </p:blipFill>
        <p:spPr>
          <a:xfrm>
            <a:off x="3131389" y="1564165"/>
            <a:ext cx="629728" cy="608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3203928-F9A2-41BE-882A-ABA0507188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6" t="3622" r="3147" b="3913"/>
          <a:stretch/>
        </p:blipFill>
        <p:spPr>
          <a:xfrm>
            <a:off x="1673519" y="4251875"/>
            <a:ext cx="3260787" cy="2373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A32C75A-55B3-4251-9A56-03154F3E8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965" y="5019551"/>
            <a:ext cx="483079" cy="518607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157B0C8-F10B-42EB-988C-8F7E40A726ED}"/>
              </a:ext>
            </a:extLst>
          </p:cNvPr>
          <p:cNvSpPr/>
          <p:nvPr/>
        </p:nvSpPr>
        <p:spPr>
          <a:xfrm>
            <a:off x="4244196" y="5324015"/>
            <a:ext cx="198408" cy="149844"/>
          </a:xfrm>
          <a:prstGeom prst="ellipse">
            <a:avLst/>
          </a:prstGeom>
          <a:solidFill>
            <a:srgbClr val="E7E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16D4BBED-2B0E-4678-AB34-5F5CF5B19638}"/>
              </a:ext>
            </a:extLst>
          </p:cNvPr>
          <p:cNvSpPr/>
          <p:nvPr/>
        </p:nvSpPr>
        <p:spPr>
          <a:xfrm rot="16200000">
            <a:off x="4479009" y="5349741"/>
            <a:ext cx="254991" cy="483078"/>
          </a:xfrm>
          <a:prstGeom prst="triangle">
            <a:avLst/>
          </a:prstGeom>
          <a:solidFill>
            <a:srgbClr val="E7E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A2877F5-E965-42B7-8FAE-F721CB9B90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054" t="19157" r="23980" b="19938"/>
          <a:stretch/>
        </p:blipFill>
        <p:spPr>
          <a:xfrm>
            <a:off x="4374964" y="5216795"/>
            <a:ext cx="406574" cy="3945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7F58F31-7A9A-4A92-B1DB-0B5EC1DED4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43"/>
          <a:stretch/>
        </p:blipFill>
        <p:spPr>
          <a:xfrm>
            <a:off x="6461176" y="4251875"/>
            <a:ext cx="3260787" cy="2325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9FB722B-BEAF-4A19-94CE-7EB2CE6694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24" t="12201" b="22963"/>
          <a:stretch/>
        </p:blipFill>
        <p:spPr>
          <a:xfrm>
            <a:off x="4738781" y="1576039"/>
            <a:ext cx="3260786" cy="2373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005F355-E141-4E75-AF70-3299D1CC3D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907">
            <a:off x="4274816" y="1847248"/>
            <a:ext cx="666018" cy="7416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12D77C6-EE61-409F-9244-7F0E65B1B01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97" t="12634" r="31664" b="20912"/>
          <a:stretch/>
        </p:blipFill>
        <p:spPr>
          <a:xfrm>
            <a:off x="6461178" y="5917722"/>
            <a:ext cx="3062384" cy="6832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3CBA4F87-9537-49F4-8CDC-CD01A439F99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73755"/>
          <a:stretch/>
        </p:blipFill>
        <p:spPr>
          <a:xfrm rot="1202943">
            <a:off x="8932064" y="5844554"/>
            <a:ext cx="804118" cy="6379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CA348EA-633B-43C0-AF8D-3CB670CB94F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2604" r="11751" b="18491"/>
          <a:stretch/>
        </p:blipFill>
        <p:spPr>
          <a:xfrm>
            <a:off x="6361974" y="5158596"/>
            <a:ext cx="978306" cy="145955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7EE6E895-BAFB-41FA-AE5C-9354BBDC38A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84" t="11293" r="20011" b="16290"/>
          <a:stretch/>
        </p:blipFill>
        <p:spPr>
          <a:xfrm>
            <a:off x="2909976" y="3554083"/>
            <a:ext cx="3111262" cy="47821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F237977-EAD8-4B19-BECD-D74BB7476B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48" y="3549221"/>
            <a:ext cx="659910" cy="6579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663E08A0-0EF5-4C61-B5F3-E71E6B27EC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2513" y="1170191"/>
            <a:ext cx="664522" cy="6584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65A9B80A-EBC5-4A69-837F-7995473025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89702" y="6004931"/>
            <a:ext cx="664522" cy="65842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C77C25A8-808F-4C67-802E-2244BD7EBD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73644" y="3996460"/>
            <a:ext cx="664522" cy="65842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D701223A-FB49-4FCF-A58A-1295EC55094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0539">
            <a:off x="1382015" y="3974883"/>
            <a:ext cx="828456" cy="75635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C2C7AADA-9EF0-4FB8-884F-A0B07111E23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9338121">
            <a:off x="4241995" y="5818583"/>
            <a:ext cx="1079086" cy="110888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D553B43B-E48E-4E15-BF4C-059A0320B6E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9338">
            <a:off x="7426334" y="1274266"/>
            <a:ext cx="821037" cy="81988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E2C63A21-87FE-4388-824A-F739D348F47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1249348">
            <a:off x="10570998" y="3384384"/>
            <a:ext cx="987638" cy="98763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9AC8B0B-9615-4F02-80AF-6166482FCFFF}"/>
              </a:ext>
            </a:extLst>
          </p:cNvPr>
          <p:cNvSpPr txBox="1"/>
          <p:nvPr/>
        </p:nvSpPr>
        <p:spPr>
          <a:xfrm>
            <a:off x="7707088" y="3724057"/>
            <a:ext cx="219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«Зайчик і місяць»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AF5AEBC-DFF0-40FE-96CC-B74C4ED107E8}"/>
              </a:ext>
            </a:extLst>
          </p:cNvPr>
          <p:cNvSpPr txBox="1"/>
          <p:nvPr/>
        </p:nvSpPr>
        <p:spPr>
          <a:xfrm>
            <a:off x="1517109" y="6441021"/>
            <a:ext cx="343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«Як їжачок  до зими готувався»</a:t>
            </a:r>
            <a:endParaRPr lang="ru-RU" sz="1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2403D3A-DD69-4016-8ADB-CBC2303ED708}"/>
              </a:ext>
            </a:extLst>
          </p:cNvPr>
          <p:cNvSpPr txBox="1"/>
          <p:nvPr/>
        </p:nvSpPr>
        <p:spPr>
          <a:xfrm>
            <a:off x="6970137" y="6399482"/>
            <a:ext cx="3121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Кому ж іти по дрова ?»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541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F74DA87-CE91-4017-B8B4-F5ED9287F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7B66053-B72D-453E-AA47-80C07B203B6A}"/>
              </a:ext>
            </a:extLst>
          </p:cNvPr>
          <p:cNvSpPr/>
          <p:nvPr/>
        </p:nvSpPr>
        <p:spPr>
          <a:xfrm>
            <a:off x="146649" y="6719977"/>
            <a:ext cx="914400" cy="138023"/>
          </a:xfrm>
          <a:prstGeom prst="rect">
            <a:avLst/>
          </a:prstGeom>
          <a:solidFill>
            <a:srgbClr val="76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F0028C-16EC-4434-BBEB-295B38BFE6C4}"/>
              </a:ext>
            </a:extLst>
          </p:cNvPr>
          <p:cNvSpPr txBox="1"/>
          <p:nvPr/>
        </p:nvSpPr>
        <p:spPr>
          <a:xfrm>
            <a:off x="2035835" y="86612"/>
            <a:ext cx="948043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Працюючи з дітьми по темі « Природа – джерело доброти», вчу кожну дитину любити й берегти навколишній світ. Але без допомоги й підтримки батьків досягти цієї мети неможливо. Тільки опираючись на сім'ю, тільки спільними зусиллями можна вирішити основне завдання — виховати людину з великої літери, людину екологічно грамотну, котра буде жити в XXI столітті.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Тому одним із напрямків моєї роботи стало налагодження контактів, взаємодії з батьками, та як наслідок – цілеспрямоване керівництво діяльністю сім’ї з екологічного виховання дітей.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Велике місто дає людині багато можливостей для всебічного розвитку: відвідування театрів, вернісажів, галерей. Але діти позбавлені найприроднішого – спілкування з природою. Тисячі запитань: про трави і квіти, про пташині гнізда, про жуків, про гриби, якими так пахне у лісі… Про все хочеться дізнатись. І дорослий повинен відповісти на всі ці запитання. В оточенні природи душа дорослої людини відпочиває від звичного міського тиску і відкривається назустріч дітям. Вона чекає цих нескінченних «Що?» і «Чому?» А тому приємно буває спостерігати, коли старша дитина, засвоївши все, що їй розповіли, пояснює теж саме малюкам. Відома істина: почав вчити когось, і сам осягаєш глибше.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Перш ніж розпочати роботу з батьками, роблю аналіз того, з ким передує співпраця (освітній рівень батьків, психологічний стан сім'ї, її мікроклімат).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Нагадую дорослим, що їхня поведінка в природі є наочним зразком поведінки для дітей, що сім’ї належить дуже важливе місце у вихованні в дітей почуття відповідальності, турботи про завтрашній день нашої планети.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Зміст роботи з батьками має декілька напрямків: екологічна просвіта батьків, навчання педагогічно грамотній організації сімейних прогулянок і екскурсій на природі, нескладні досліди разом з дітьми на особистих присадибних ділянках, педагогічний вплив на батьків через дітей. </a:t>
            </a:r>
          </a:p>
        </p:txBody>
      </p:sp>
    </p:spTree>
    <p:extLst>
      <p:ext uri="{BB962C8B-B14F-4D97-AF65-F5344CB8AC3E}">
        <p14:creationId xmlns="" xmlns:p14="http://schemas.microsoft.com/office/powerpoint/2010/main" val="1533492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1316</Words>
  <Application>Microsoft Office PowerPoint</Application>
  <PresentationFormat>Произвольный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 Karmazina</dc:creator>
  <cp:lastModifiedBy>Admin</cp:lastModifiedBy>
  <cp:revision>39</cp:revision>
  <dcterms:created xsi:type="dcterms:W3CDTF">2021-01-21T10:38:36Z</dcterms:created>
  <dcterms:modified xsi:type="dcterms:W3CDTF">2021-02-22T08:19:26Z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2120952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